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2-1.png>
</file>

<file path=ppt/media/image-2-2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4-7.png>
</file>

<file path=ppt/media/image-4-8.png>
</file>

<file path=ppt/media/image-5-1.png>
</file>

<file path=ppt/media/image-5-2.png>
</file>

<file path=ppt/media/image-7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image" Target="../media/image-4-7.png"/><Relationship Id="rId8" Type="http://schemas.openxmlformats.org/officeDocument/2006/relationships/image" Target="../media/image-4-8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16908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583168" y="424528"/>
            <a:ext cx="13464064" cy="10034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980"/>
              </a:lnSpc>
              <a:buNone/>
            </a:pPr>
            <a:r>
              <a:rPr lang="en-US" sz="3062" b="1" spc="-92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Испытайте ощущение присутствия в виртуальном мире с помощью VR-очков</a:t>
            </a:r>
            <a:endParaRPr lang="en-US" sz="3062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199" y="2370950"/>
            <a:ext cx="12964001" cy="857907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83168" y="10762348"/>
            <a:ext cx="13464064" cy="2777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 Калиновского Константина</a:t>
            </a:r>
            <a:endParaRPr lang="en-US" sz="1225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3199" y="606536"/>
            <a:ext cx="12964001" cy="723860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46165" y="8125714"/>
            <a:ext cx="13138071" cy="35538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820"/>
              </a:lnSpc>
              <a:buNone/>
            </a:pPr>
            <a:r>
              <a:rPr lang="en-US" sz="1567" spc="-31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Время работы модели - до 30 мс на кадр</a:t>
            </a:r>
            <a:endParaRPr lang="en-US" sz="1567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2777986"/>
            <a:ext cx="9154597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686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Постобработка полученной маски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1188601" y="3979949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1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Erosion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88601" y="4487089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2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Opening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88601" y="4994230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3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Flood algorithm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83168" y="424528"/>
            <a:ext cx="4209693" cy="5017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80"/>
              </a:lnSpc>
              <a:buNone/>
            </a:pPr>
            <a:r>
              <a:rPr lang="en-US" sz="3062" b="1" spc="-92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Прыжок с парашютом</a:t>
            </a:r>
            <a:endParaRPr lang="en-US" sz="3062" dirty="0"/>
          </a:p>
        </p:txBody>
      </p:sp>
      <p:sp>
        <p:nvSpPr>
          <p:cNvPr id="5" name="Text 3"/>
          <p:cNvSpPr/>
          <p:nvPr/>
        </p:nvSpPr>
        <p:spPr>
          <a:xfrm>
            <a:off x="583168" y="1265901"/>
            <a:ext cx="13464064" cy="2777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 создается для тренажера парашютистов с виртуальными очками</a:t>
            </a:r>
            <a:endParaRPr lang="en-US" sz="1225" dirty="0"/>
          </a:p>
        </p:txBody>
      </p:sp>
      <p:sp>
        <p:nvSpPr>
          <p:cNvPr id="6" name="Text 4"/>
          <p:cNvSpPr/>
          <p:nvPr/>
        </p:nvSpPr>
        <p:spPr>
          <a:xfrm>
            <a:off x="583168" y="1775169"/>
            <a:ext cx="4784884" cy="4013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84"/>
              </a:lnSpc>
              <a:buNone/>
            </a:pPr>
            <a:r>
              <a:rPr lang="en-US" sz="2449" b="1" spc="-73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Дополнительные возможности:</a:t>
            </a:r>
            <a:endParaRPr lang="en-US" sz="2449" dirty="0"/>
          </a:p>
        </p:txBody>
      </p:sp>
      <p:sp>
        <p:nvSpPr>
          <p:cNvPr id="7" name="Text 5"/>
          <p:cNvSpPr/>
          <p:nvPr/>
        </p:nvSpPr>
        <p:spPr>
          <a:xfrm>
            <a:off x="583168" y="2408061"/>
            <a:ext cx="13464064" cy="2777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Наслаждайтесь виртуальным прыжком с множеством дополнительных возможностей:</a:t>
            </a:r>
            <a:endParaRPr lang="en-US" sz="1225" dirty="0"/>
          </a:p>
        </p:txBody>
      </p:sp>
      <p:sp>
        <p:nvSpPr>
          <p:cNvPr id="8" name="Shape 6"/>
          <p:cNvSpPr/>
          <p:nvPr/>
        </p:nvSpPr>
        <p:spPr>
          <a:xfrm>
            <a:off x="833199" y="4319500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702469" y="3046389"/>
            <a:ext cx="111204" cy="301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88"/>
              </a:lnSpc>
              <a:buNone/>
            </a:pPr>
            <a:r>
              <a:rPr lang="en-US" sz="1837" b="1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1837" dirty="0"/>
          </a:p>
        </p:txBody>
      </p:sp>
      <p:sp>
        <p:nvSpPr>
          <p:cNvPr id="10" name="Text 8"/>
          <p:cNvSpPr/>
          <p:nvPr/>
        </p:nvSpPr>
        <p:spPr>
          <a:xfrm>
            <a:off x="1088588" y="3071563"/>
            <a:ext cx="2062996" cy="5015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90"/>
              </a:lnSpc>
              <a:buNone/>
            </a:pPr>
            <a:r>
              <a:rPr lang="en-US" sz="1531" b="1" spc="-4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Различные сценарии полета</a:t>
            </a:r>
            <a:endParaRPr lang="en-US" sz="1531" dirty="0"/>
          </a:p>
        </p:txBody>
      </p:sp>
      <p:sp>
        <p:nvSpPr>
          <p:cNvPr id="11" name="Text 9"/>
          <p:cNvSpPr/>
          <p:nvPr/>
        </p:nvSpPr>
        <p:spPr>
          <a:xfrm>
            <a:off x="1088588" y="3712019"/>
            <a:ext cx="2062996" cy="8332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Исследуйте различные места и ситуации во время полета.</a:t>
            </a:r>
            <a:endParaRPr lang="en-US" sz="1225" dirty="0"/>
          </a:p>
        </p:txBody>
      </p:sp>
      <p:sp>
        <p:nvSpPr>
          <p:cNvPr id="12" name="Shape 10"/>
          <p:cNvSpPr/>
          <p:nvPr/>
        </p:nvSpPr>
        <p:spPr>
          <a:xfrm>
            <a:off x="5228630" y="4319500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3407331" y="3046389"/>
            <a:ext cx="149304" cy="301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88"/>
              </a:lnSpc>
              <a:buNone/>
            </a:pPr>
            <a:r>
              <a:rPr lang="en-US" sz="1837" b="1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837" dirty="0"/>
          </a:p>
        </p:txBody>
      </p:sp>
      <p:sp>
        <p:nvSpPr>
          <p:cNvPr id="14" name="Text 12"/>
          <p:cNvSpPr/>
          <p:nvPr/>
        </p:nvSpPr>
        <p:spPr>
          <a:xfrm>
            <a:off x="3812500" y="3071563"/>
            <a:ext cx="2062996" cy="5015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90"/>
              </a:lnSpc>
              <a:buNone/>
            </a:pPr>
            <a:r>
              <a:rPr lang="en-US" sz="1531" b="1" spc="-4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Разные виды оборудования</a:t>
            </a:r>
            <a:endParaRPr lang="en-US" sz="1531" dirty="0"/>
          </a:p>
        </p:txBody>
      </p:sp>
      <p:sp>
        <p:nvSpPr>
          <p:cNvPr id="15" name="Text 13"/>
          <p:cNvSpPr/>
          <p:nvPr/>
        </p:nvSpPr>
        <p:spPr>
          <a:xfrm>
            <a:off x="3812500" y="3712019"/>
            <a:ext cx="2062996" cy="8332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Используйте разные виды парашютов и оборудования.</a:t>
            </a:r>
            <a:endParaRPr lang="en-US" sz="1225" dirty="0"/>
          </a:p>
        </p:txBody>
      </p:sp>
      <p:sp>
        <p:nvSpPr>
          <p:cNvPr id="16" name="Shape 14"/>
          <p:cNvSpPr/>
          <p:nvPr/>
        </p:nvSpPr>
        <p:spPr>
          <a:xfrm>
            <a:off x="9624060" y="4319500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6127432" y="3046389"/>
            <a:ext cx="156924" cy="301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88"/>
              </a:lnSpc>
              <a:buNone/>
            </a:pPr>
            <a:r>
              <a:rPr lang="en-US" sz="1837" b="1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1837" dirty="0"/>
          </a:p>
        </p:txBody>
      </p:sp>
      <p:sp>
        <p:nvSpPr>
          <p:cNvPr id="18" name="Text 16"/>
          <p:cNvSpPr/>
          <p:nvPr/>
        </p:nvSpPr>
        <p:spPr>
          <a:xfrm>
            <a:off x="6536412" y="3071563"/>
            <a:ext cx="1952506" cy="2507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90"/>
              </a:lnSpc>
              <a:buNone/>
            </a:pPr>
            <a:r>
              <a:rPr lang="en-US" sz="1531" b="1" spc="-4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Особенности полета</a:t>
            </a:r>
            <a:endParaRPr lang="en-US" sz="1531" dirty="0"/>
          </a:p>
        </p:txBody>
      </p:sp>
      <p:sp>
        <p:nvSpPr>
          <p:cNvPr id="19" name="Text 17"/>
          <p:cNvSpPr/>
          <p:nvPr/>
        </p:nvSpPr>
        <p:spPr>
          <a:xfrm>
            <a:off x="6536412" y="3461226"/>
            <a:ext cx="2062996" cy="11109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Изменяйте скорость и направление полета, преодолевайте различные препятствия.</a:t>
            </a:r>
            <a:endParaRPr lang="en-US" sz="1225" dirty="0"/>
          </a:p>
        </p:txBody>
      </p:sp>
      <p:sp>
        <p:nvSpPr>
          <p:cNvPr id="20" name="Shape 18"/>
          <p:cNvSpPr/>
          <p:nvPr/>
        </p:nvSpPr>
        <p:spPr>
          <a:xfrm>
            <a:off x="833199" y="6959917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8855154" y="3046389"/>
            <a:ext cx="149304" cy="301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88"/>
              </a:lnSpc>
              <a:buNone/>
            </a:pPr>
            <a:r>
              <a:rPr lang="en-US" sz="1837" b="1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1837" dirty="0"/>
          </a:p>
        </p:txBody>
      </p:sp>
      <p:sp>
        <p:nvSpPr>
          <p:cNvPr id="22" name="Text 20"/>
          <p:cNvSpPr/>
          <p:nvPr/>
        </p:nvSpPr>
        <p:spPr>
          <a:xfrm>
            <a:off x="9260324" y="3071563"/>
            <a:ext cx="2062996" cy="5015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90"/>
              </a:lnSpc>
              <a:buNone/>
            </a:pPr>
            <a:r>
              <a:rPr lang="en-US" sz="1531" b="1" spc="-4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Различные места для прыжков</a:t>
            </a:r>
            <a:endParaRPr lang="en-US" sz="1531" dirty="0"/>
          </a:p>
        </p:txBody>
      </p:sp>
      <p:sp>
        <p:nvSpPr>
          <p:cNvPr id="23" name="Text 21"/>
          <p:cNvSpPr/>
          <p:nvPr/>
        </p:nvSpPr>
        <p:spPr>
          <a:xfrm>
            <a:off x="9260324" y="3712019"/>
            <a:ext cx="2062996" cy="8332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Исследуйте различные карты и места для прыжков:</a:t>
            </a:r>
            <a:endParaRPr lang="en-US" sz="1225" dirty="0"/>
          </a:p>
        </p:txBody>
      </p:sp>
      <p:sp>
        <p:nvSpPr>
          <p:cNvPr id="24" name="Text 22"/>
          <p:cNvSpPr/>
          <p:nvPr/>
        </p:nvSpPr>
        <p:spPr>
          <a:xfrm>
            <a:off x="9509046" y="4738118"/>
            <a:ext cx="1814274" cy="5554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204"/>
              </a:lnSpc>
              <a:buSzPct val="100000"/>
              <a:buChar char="•"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Карта Санкт-Петербурга</a:t>
            </a:r>
            <a:endParaRPr lang="en-US" sz="1225" dirty="0"/>
          </a:p>
        </p:txBody>
      </p:sp>
      <p:sp>
        <p:nvSpPr>
          <p:cNvPr id="25" name="Text 23"/>
          <p:cNvSpPr/>
          <p:nvPr/>
        </p:nvSpPr>
        <p:spPr>
          <a:xfrm>
            <a:off x="9509046" y="5370774"/>
            <a:ext cx="1814274" cy="2777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204"/>
              </a:lnSpc>
              <a:buSzPct val="100000"/>
              <a:buChar char="•"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Карта с холмами</a:t>
            </a:r>
            <a:endParaRPr lang="en-US" sz="1225" dirty="0"/>
          </a:p>
        </p:txBody>
      </p:sp>
      <p:sp>
        <p:nvSpPr>
          <p:cNvPr id="26" name="Text 24"/>
          <p:cNvSpPr/>
          <p:nvPr/>
        </p:nvSpPr>
        <p:spPr>
          <a:xfrm>
            <a:off x="9509046" y="5725689"/>
            <a:ext cx="1814274" cy="5554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204"/>
              </a:lnSpc>
              <a:buSzPct val="100000"/>
              <a:buChar char="•"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Карта с горящей буровой вышкой</a:t>
            </a:r>
            <a:endParaRPr lang="en-US" sz="1225" dirty="0"/>
          </a:p>
        </p:txBody>
      </p:sp>
      <p:sp>
        <p:nvSpPr>
          <p:cNvPr id="27" name="Shape 25"/>
          <p:cNvSpPr/>
          <p:nvPr/>
        </p:nvSpPr>
        <p:spPr>
          <a:xfrm>
            <a:off x="7426285" y="6959917"/>
            <a:ext cx="499943" cy="496267"/>
          </a:xfrm>
          <a:prstGeom prst="roundRect">
            <a:avLst>
              <a:gd name="adj" fmla="val 11055"/>
            </a:avLst>
          </a:prstGeom>
          <a:solidFill>
            <a:srgbClr val="DADBF1"/>
          </a:solidFill>
          <a:ln w="7620">
            <a:solidFill>
              <a:srgbClr val="B5B7E3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11579066" y="3046389"/>
            <a:ext cx="149304" cy="3011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388"/>
              </a:lnSpc>
              <a:buNone/>
            </a:pPr>
            <a:r>
              <a:rPr lang="en-US" sz="1837" b="1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837" dirty="0"/>
          </a:p>
        </p:txBody>
      </p:sp>
      <p:sp>
        <p:nvSpPr>
          <p:cNvPr id="29" name="Text 27"/>
          <p:cNvSpPr/>
          <p:nvPr/>
        </p:nvSpPr>
        <p:spPr>
          <a:xfrm>
            <a:off x="11984236" y="3071563"/>
            <a:ext cx="2062996" cy="5015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1990"/>
              </a:lnSpc>
              <a:buNone/>
            </a:pPr>
            <a:r>
              <a:rPr lang="en-US" sz="1531" b="1" spc="-4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Два вида тренажеров</a:t>
            </a:r>
            <a:endParaRPr lang="en-US" sz="1531" dirty="0"/>
          </a:p>
        </p:txBody>
      </p:sp>
      <p:sp>
        <p:nvSpPr>
          <p:cNvPr id="30" name="Text 28"/>
          <p:cNvSpPr/>
          <p:nvPr/>
        </p:nvSpPr>
        <p:spPr>
          <a:xfrm>
            <a:off x="11984236" y="3712019"/>
            <a:ext cx="2062996" cy="5554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04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Выберите один из двух видов тренажеров:</a:t>
            </a:r>
            <a:endParaRPr lang="en-US" sz="1225" dirty="0"/>
          </a:p>
        </p:txBody>
      </p:sp>
      <p:sp>
        <p:nvSpPr>
          <p:cNvPr id="31" name="Text 29"/>
          <p:cNvSpPr/>
          <p:nvPr/>
        </p:nvSpPr>
        <p:spPr>
          <a:xfrm>
            <a:off x="12232958" y="4460379"/>
            <a:ext cx="1814274" cy="55547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204"/>
              </a:lnSpc>
              <a:buSzPct val="100000"/>
              <a:buChar char="•"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Гражданский аттракцион</a:t>
            </a:r>
            <a:endParaRPr lang="en-US" sz="1225" dirty="0"/>
          </a:p>
        </p:txBody>
      </p:sp>
      <p:sp>
        <p:nvSpPr>
          <p:cNvPr id="32" name="Text 30"/>
          <p:cNvSpPr/>
          <p:nvPr/>
        </p:nvSpPr>
        <p:spPr>
          <a:xfrm>
            <a:off x="12232958" y="5093034"/>
            <a:ext cx="1814274" cy="27774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204"/>
              </a:lnSpc>
              <a:buSzPct val="100000"/>
              <a:buChar char="•"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Военный тренажер</a:t>
            </a:r>
            <a:endParaRPr lang="en-US" sz="1225" dirty="0"/>
          </a:p>
        </p:txBody>
      </p:sp>
      <p:pic>
        <p:nvPicPr>
          <p:cNvPr id="3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02148" y="10086909"/>
            <a:ext cx="5241607" cy="3308410"/>
          </a:xfrm>
          <a:prstGeom prst="rect">
            <a:avLst/>
          </a:prstGeom>
        </p:spPr>
      </p:pic>
      <p:pic>
        <p:nvPicPr>
          <p:cNvPr id="3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5676" y="10086909"/>
            <a:ext cx="3332917" cy="33084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2243308"/>
            <a:ext cx="5286970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686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Почему нейросеть?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3445270"/>
            <a:ext cx="12964001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 создании проекта мы хотели: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88601" y="4117755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1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новизны - никаких датчиков по всему телу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88601" y="4624895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2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комфорта и удобства - большое количество датчиков по всему телу снижает возможность свободно двигаться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88601" y="5132036"/>
            <a:ext cx="12608600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3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добиться большего погружения - когда ты видишь свое собственное тело, ты больше "веришь" в окружающую тебя реальность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83168" y="424528"/>
            <a:ext cx="3732848" cy="6020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776"/>
              </a:lnSpc>
              <a:buNone/>
            </a:pPr>
            <a:r>
              <a:rPr lang="en-US" sz="3674" b="1" spc="-110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Кластеризация</a:t>
            </a:r>
            <a:endParaRPr lang="en-US" sz="36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3199" y="2073119"/>
            <a:ext cx="6211014" cy="5726398"/>
          </a:xfrm>
          <a:prstGeom prst="rect">
            <a:avLst/>
          </a:prstGeom>
        </p:spPr>
      </p:pic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806" y="2073119"/>
            <a:ext cx="6211014" cy="5726398"/>
          </a:xfrm>
          <a:prstGeom prst="rect">
            <a:avLst/>
          </a:prstGeom>
        </p:spPr>
      </p:pic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8626354"/>
            <a:ext cx="3959543" cy="3653989"/>
          </a:xfrm>
          <a:prstGeom prst="rect">
            <a:avLst/>
          </a:prstGeom>
        </p:spPr>
      </p:pic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334" y="8626354"/>
            <a:ext cx="3959543" cy="3475644"/>
          </a:xfrm>
          <a:prstGeom prst="rect">
            <a:avLst/>
          </a:prstGeom>
        </p:spPr>
      </p:pic>
      <p:pic>
        <p:nvPicPr>
          <p:cNvPr id="9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1469" y="8626354"/>
            <a:ext cx="3959543" cy="3629169"/>
          </a:xfrm>
          <a:prstGeom prst="rect">
            <a:avLst/>
          </a:prstGeom>
        </p:spPr>
      </p:pic>
      <p:pic>
        <p:nvPicPr>
          <p:cNvPr id="10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13107179"/>
            <a:ext cx="3959543" cy="3633661"/>
          </a:xfrm>
          <a:prstGeom prst="rect">
            <a:avLst/>
          </a:prstGeom>
        </p:spPr>
      </p:pic>
      <p:pic>
        <p:nvPicPr>
          <p:cNvPr id="11" name="Image 6" descr="preencoded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42334" y="13107179"/>
            <a:ext cx="3959543" cy="3642879"/>
          </a:xfrm>
          <a:prstGeom prst="rect">
            <a:avLst/>
          </a:prstGeom>
        </p:spPr>
      </p:pic>
      <p:pic>
        <p:nvPicPr>
          <p:cNvPr id="12" name="Image 7" descr="preencoded.png">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51469" y="13107179"/>
            <a:ext cx="3959543" cy="361096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616268" y="595899"/>
            <a:ext cx="4904661" cy="5301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06"/>
              </a:lnSpc>
              <a:buNone/>
            </a:pPr>
            <a:r>
              <a:rPr lang="en-US" sz="3236" b="1" spc="-9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Существующие аналоги</a:t>
            </a:r>
            <a:endParaRPr lang="en-US" sz="3236" dirty="0"/>
          </a:p>
        </p:txBody>
      </p:sp>
      <p:sp>
        <p:nvSpPr>
          <p:cNvPr id="5" name="Text 3"/>
          <p:cNvSpPr/>
          <p:nvPr/>
        </p:nvSpPr>
        <p:spPr>
          <a:xfrm>
            <a:off x="616268" y="1485020"/>
            <a:ext cx="13397865" cy="2936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30"/>
              </a:lnSpc>
              <a:buNone/>
            </a:pPr>
            <a:r>
              <a:rPr lang="en-US" sz="1294" spc="-2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Коротко: отсутствуют, но:</a:t>
            </a:r>
            <a:endParaRPr lang="en-US" sz="1294" dirty="0"/>
          </a:p>
        </p:txBody>
      </p:sp>
      <p:sp>
        <p:nvSpPr>
          <p:cNvPr id="6" name="Text 4"/>
          <p:cNvSpPr/>
          <p:nvPr/>
        </p:nvSpPr>
        <p:spPr>
          <a:xfrm>
            <a:off x="879158" y="1982588"/>
            <a:ext cx="13134975" cy="2936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330"/>
              </a:lnSpc>
              <a:buSzPct val="100000"/>
              <a:buFont typeface="+mj-lt"/>
              <a:buAutoNum type="arabicPeriod" startAt="1"/>
            </a:pPr>
            <a:r>
              <a:rPr lang="en-US" sz="1294" spc="-2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Virtuali-Tee</a:t>
            </a:r>
            <a:endParaRPr lang="en-US" sz="1294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3199" y="3153467"/>
            <a:ext cx="3629144" cy="2701756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79158" y="4682689"/>
            <a:ext cx="13134975" cy="2936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330"/>
              </a:lnSpc>
              <a:buSzPct val="100000"/>
              <a:buFont typeface="+mj-lt"/>
              <a:buAutoNum type="arabicPeriod" startAt="2"/>
            </a:pPr>
            <a:r>
              <a:rPr lang="en-US" sz="1294" spc="-2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Японские ученые исследовали связь "видения" себя в VR с целью помочь людям с проблемами с памятью и с проблемами с координацией</a:t>
            </a:r>
            <a:endParaRPr lang="en-US" sz="1294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199" y="7200191"/>
            <a:ext cx="3258860" cy="323489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606536"/>
            <a:ext cx="12964001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Цель проекта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833199" y="1279020"/>
            <a:ext cx="12964001" cy="11906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   Целью данного проекта является разработка и реализация модели машинного обучения, которая будет способна извлекать данные о положении рук и ног пользователя с видеокамеры и воспроизводить их в виртуальном пространстве тренажера парашютиста.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833199" y="2745249"/>
            <a:ext cx="12964001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Постановка задачи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833199" y="3417733"/>
            <a:ext cx="12964001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 должен решать следующие подзадачи: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88601" y="4090217"/>
            <a:ext cx="12608600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1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Сегментация изображений для выделения и извлечения областей изображения, соответствующих рукам и ногам пользователя.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88601" y="4994230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2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Проектирование этих областей в трехмерное виртуальное пространство тренажера.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833199" y="5666714"/>
            <a:ext cx="12964001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Технические требования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188601" y="6339198"/>
            <a:ext cx="12608600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1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Модель машинного обучения должна быть способна работать в реальном времени, обеспечивая плавную и реалистичную имитацию движений пользователя в виртуальном пространстве.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188601" y="7243211"/>
            <a:ext cx="12608600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2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Модель должна обладать высокой точностью в определении и отслеживании положения рук и ног, чтобы обеспечить достоверное воспроизведение движений в виртуальном пространстве.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1020545"/>
            <a:ext cx="4393049" cy="5733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549"/>
              </a:lnSpc>
              <a:buNone/>
            </a:pPr>
            <a:r>
              <a:rPr lang="en-US" sz="3499" b="1" spc="-105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Подготовка данных:</a:t>
            </a:r>
            <a:endParaRPr lang="en-US" sz="3499" dirty="0"/>
          </a:p>
        </p:txBody>
      </p:sp>
      <p:sp>
        <p:nvSpPr>
          <p:cNvPr id="5" name="Text 3"/>
          <p:cNvSpPr/>
          <p:nvPr/>
        </p:nvSpPr>
        <p:spPr>
          <a:xfrm>
            <a:off x="833199" y="2079028"/>
            <a:ext cx="12964001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Мы вручную снимали на FPV камеру более 20 часов видео и вручную обрезали в фотошопе изображения для создание датасета для обучения двух моделей - бинарного классификатора и PSP-Net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04260" y="3290445"/>
            <a:ext cx="7292221" cy="264668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33199" y="6354799"/>
            <a:ext cx="12964001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После этого картинки переводятся в массивы и нормализируются. Для уменьшения объема, занимаемого данными на вход подается массив [None, 480, 640, 3], dtype = uint8 (0,255), на выход идет [None, 480, 640, 1], dtype = float32 (0,1)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3199" y="947860"/>
            <a:ext cx="9625608" cy="7168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686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Выбор модели машинного обучения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2149822"/>
            <a:ext cx="12964001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 процессе работы над проектом были опробованы (и отброшены) следующие архитектуры в различных вариациях, традиционно используемые для сегментации: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88601" y="3219179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1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UNet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88601" y="3726319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2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UNet++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88601" y="4233460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3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ResNet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88601" y="4740600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4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VggNet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1188601" y="5247741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5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 UNet один за другим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1188601" y="5754882"/>
            <a:ext cx="12608600" cy="39687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3149"/>
              </a:lnSpc>
              <a:buSzPct val="100000"/>
              <a:buFont typeface="+mj-lt"/>
              <a:buAutoNum type="arabicPeriod" startAt="6"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HRNet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833199" y="6427366"/>
            <a:ext cx="12964001" cy="793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4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В итоге выбор пал на архитектуру PSPNet, так как она показала оптимальную точность (около 0.96) и наилучшее время работы (14-22 мс на Nvidia Geforce 3070 с 8 Гб оперативной памяти)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169088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7620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583168" y="424528"/>
            <a:ext cx="3110746" cy="5017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980"/>
              </a:lnSpc>
              <a:buNone/>
            </a:pPr>
            <a:endParaRPr lang="en-US" sz="3062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3199" y="1808498"/>
            <a:ext cx="12964001" cy="3542101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2023-07-12T14:20:18Z</dcterms:created>
  <dcterms:modified xsi:type="dcterms:W3CDTF">2023-07-12T14:20:18Z</dcterms:modified>
</cp:coreProperties>
</file>